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71" r:id="rId4"/>
    <p:sldId id="256" r:id="rId5"/>
    <p:sldId id="257" r:id="rId6"/>
    <p:sldId id="258" r:id="rId7"/>
    <p:sldId id="261" r:id="rId8"/>
    <p:sldId id="263" r:id="rId9"/>
    <p:sldId id="264" r:id="rId10"/>
    <p:sldId id="265" r:id="rId11"/>
    <p:sldId id="266" r:id="rId12"/>
    <p:sldId id="268" r:id="rId13"/>
    <p:sldId id="272" r:id="rId14"/>
    <p:sldId id="273" r:id="rId15"/>
    <p:sldId id="267" r:id="rId1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8FB4E3-1FEC-4981-89FB-BA8E813CDCA5}" v="72" dt="2020-05-11T17:46:45.1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9" d="100"/>
          <a:sy n="99" d="100"/>
        </p:scale>
        <p:origin x="120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FDAFBB4-C2B8-41CE-9F4F-F2342F762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EDA86EFF-BC10-4E3B-B8FD-18ACECD8BD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  <a:endParaRPr lang="pl-PL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E51B802-D045-43B4-A647-E70005069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9121F6D-AFB4-4600-BB70-65DFE6899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3E354A0-6F6E-4EA5-B4DB-EFCC27AF3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82691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279F2A9-EFC5-4952-B599-3ACCA3F88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664D0DF-3966-4E8E-9907-4F682E9AF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E9393BF-CAB0-43A4-BD5A-6E9CE25E7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2B3E22A-CEB2-488B-AD43-EE70CCA02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604F39F-340C-4CC7-A979-6893BB9F2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59558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5698900-B4D8-4815-A17A-F434C40C2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A252BB2-8066-46DB-A481-251AC43DE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18A8712-A831-4468-A28D-15EEE0EF0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3AC7ADE-C80C-498A-8C6C-AF312CBE5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CBC69C2-A199-401A-91C7-B0AED5F4B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21922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361D799-F049-44F2-AFCF-2C430D8B2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4B8A9BC-C8E3-40FF-82BA-DE205478DD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00102C68-B9FA-4CC1-B2F8-C11B3C1550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51CE258-3ADE-4BAA-9E28-D25BAE3D3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70E43E1-566A-4E8B-ABB0-E7FCE3364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436D6ABD-8D68-4D4D-8EFD-60C48D1BB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33995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D278BC2-146D-448A-9E2C-A24881CE0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D9A0CFD-A949-4B71-BEC6-4292941D4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8F9517D5-75B3-47A0-870F-8A9FA1E827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7E7AEAF0-C7C6-40E7-82ED-F9D4A468B6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AD1C4627-E2DC-43D3-A57C-B2107A7EE5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A9B6BE12-A591-40AD-8D8E-48FBE6AF3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175033FE-D582-44FB-93C3-FB1FEF7FB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8A1BE6D6-588F-4807-86F9-1243DAC7A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9130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A7DC649-D89C-4F31-9620-11887E3C9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0E2A69E3-B363-4475-923B-83E1F7F3C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919736BD-8051-41B7-91BB-7AA48A1FD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B870ACED-811E-4D1E-97D7-2DC1A92E0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3449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E0BBD29C-B4F7-4DC9-AEEC-D4C31D0D3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292B863B-5EB8-4970-944D-787E4948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D6F3D59D-A19D-4090-A6DA-8EDF227AB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2379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A24B9A0-C3F9-43F1-B5D4-6465236BF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0E66529-47B3-46D2-8240-3DADE83FC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DCAAD0D2-A962-4A9B-B0B2-8D644AF91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84440C70-930B-4073-BD14-8842B19B6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D4F51D0A-3DCC-4058-A5D0-03EAC8989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E6C8071-85A3-46E6-BF73-67DA92C97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76931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AD0A278-99C6-4708-9B09-170FDA980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3549B370-FCAB-4276-9DB3-90D036450E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3C6997F2-4004-44AA-9AA8-9D89B5566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7529E6C3-2450-4BD3-9FBD-5EF3C880A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D01102B6-0E79-4538-B246-D4C4B23A1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7B5367A-1039-4F70-8A5F-FED2ADDF5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18729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F970F6B-E7C9-4626-AB5B-91CF7307A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66CBB789-D1B2-4923-9A7F-EE0C330008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DB6B314-B911-4821-B376-4DA753EA7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73287AE-9DAA-464E-8A61-14441DE4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29EC161-B668-4920-A98A-8FC4A3A9F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8821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FB093E35-3F0B-484F-B5D3-57B9B0CC08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A6AB54E5-5ABC-4295-9641-C744D2304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9108A7D-B079-4E5D-8B69-A3BD36C55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CFD3278-D806-480D-A476-8337BB545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FAF0DB3-DAAA-4163-ADED-041B9D766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78408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EAE89778-F2F3-45A7-929E-26A5B9E60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  <a:endParaRPr lang="pl-PL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B631F6B0-045B-42B1-B5C8-AFD19352C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pl-PL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B37B669-4346-43EE-8833-7D3E08E8C9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688BE-31B7-4BAE-9C80-0CAC99ACE205}" type="datetimeFigureOut">
              <a:rPr lang="pl-PL" smtClean="0"/>
              <a:t>29.05.2021</a:t>
            </a:fld>
            <a:endParaRPr lang="pl-PL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EF0BC98-FFFF-4D93-AD16-A7C9E84BEF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E251006-CF0F-4BFA-80FD-94D59ABC4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6EB15-62D0-4C8E-8B57-0829DCEEC7F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206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am.no/nettutstillinger/polen/no/polske-soldater" TargetMode="External"/><Relationship Id="rId2" Type="http://schemas.openxmlformats.org/officeDocument/2006/relationships/hyperlink" Target="https://no.wikipedia.org/wiki/Krigskorse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uzeum1939.pl/bitwy-polskich-zolnierzy-narwik-m2wswirtualnie/aktualnosci/337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620E2107-1FAF-4DE3-9977-74442CF1C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6" name="Rectangle 1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F06C8B77-6F36-420F-8D35-AC82D545E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537" y="5391182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3600" smtClean="0">
                <a:solidFill>
                  <a:srgbClr val="FF0000"/>
                </a:solidFill>
                <a:latin typeface="Arial Black" panose="020B0A04020102020204" pitchFamily="34" charset="0"/>
              </a:rPr>
              <a:t>27-28 V 1940</a:t>
            </a:r>
            <a:r>
              <a:rPr lang="en-US" sz="360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BITW</a:t>
            </a:r>
            <a:r>
              <a:rPr lang="pl-PL" sz="3600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  <a:r>
              <a:rPr lang="en-US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>
                <a:solidFill>
                  <a:srgbClr val="002060"/>
                </a:solidFill>
                <a:latin typeface="Arial Black" panose="020B0A04020102020204" pitchFamily="34" charset="0"/>
              </a:rPr>
              <a:t>O NARWIK</a:t>
            </a:r>
          </a:p>
        </p:txBody>
      </p:sp>
      <p:cxnSp>
        <p:nvCxnSpPr>
          <p:cNvPr id="27" name="Straight Connector 1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rgbClr val="FF0000">
                <a:alpha val="9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rgbClr val="FF0000">
                <a:alpha val="9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9369" y="5456004"/>
            <a:ext cx="644752" cy="46891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9477" y="5456004"/>
            <a:ext cx="746975" cy="46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66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5" name="Rectangle 73">
            <a:extLst>
              <a:ext uri="{FF2B5EF4-FFF2-40B4-BE49-F238E27FC236}">
                <a16:creationId xmlns:a16="http://schemas.microsoft.com/office/drawing/2014/main" id="{1D50F262-343C-4101-AB3C-9DA1072F73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Bilde 5" descr="Et bilde som inneholder utendørs, person, foto, snø&#10;&#10;Automatisk generert beskrivelse">
            <a:extLst>
              <a:ext uri="{FF2B5EF4-FFF2-40B4-BE49-F238E27FC236}">
                <a16:creationId xmlns:a16="http://schemas.microsoft.com/office/drawing/2014/main" id="{3F333713-7380-4411-962D-02B289F65D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5" r="23160"/>
          <a:stretch/>
        </p:blipFill>
        <p:spPr>
          <a:xfrm>
            <a:off x="7836635" y="0"/>
            <a:ext cx="4375870" cy="6858000"/>
          </a:xfrm>
          <a:custGeom>
            <a:avLst/>
            <a:gdLst/>
            <a:ahLst/>
            <a:cxnLst/>
            <a:rect l="l" t="t" r="r" b="b"/>
            <a:pathLst>
              <a:path w="4375870" h="6858000">
                <a:moveTo>
                  <a:pt x="4441" y="0"/>
                </a:moveTo>
                <a:lnTo>
                  <a:pt x="4375870" y="0"/>
                </a:lnTo>
                <a:lnTo>
                  <a:pt x="4375870" y="23"/>
                </a:lnTo>
                <a:lnTo>
                  <a:pt x="4375870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4" name="Plassholder for innhold 3" descr="Et bilde som inneholder utendørs, snø, fjell, gå på ski&#10;&#10;Automatisk generert beskrivelse">
            <a:extLst>
              <a:ext uri="{FF2B5EF4-FFF2-40B4-BE49-F238E27FC236}">
                <a16:creationId xmlns:a16="http://schemas.microsoft.com/office/drawing/2014/main" id="{1263410D-7233-4AE6-AA9E-204502B77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8666" r="35392"/>
          <a:stretch/>
        </p:blipFill>
        <p:spPr>
          <a:xfrm>
            <a:off x="3599093" y="-4"/>
            <a:ext cx="4942298" cy="6857999"/>
          </a:xfrm>
          <a:custGeom>
            <a:avLst/>
            <a:gdLst/>
            <a:ahLst/>
            <a:cxnLst/>
            <a:rect l="l" t="t" r="r" b="b"/>
            <a:pathLst>
              <a:path w="4942298" h="6857999">
                <a:moveTo>
                  <a:pt x="0" y="0"/>
                </a:moveTo>
                <a:lnTo>
                  <a:pt x="4164238" y="0"/>
                </a:lnTo>
                <a:lnTo>
                  <a:pt x="4271743" y="210478"/>
                </a:lnTo>
                <a:cubicBezTo>
                  <a:pt x="4695097" y="1127919"/>
                  <a:pt x="4942298" y="2233909"/>
                  <a:pt x="4942298" y="3424428"/>
                </a:cubicBezTo>
                <a:cubicBezTo>
                  <a:pt x="4942298" y="4614948"/>
                  <a:pt x="4695097" y="5720938"/>
                  <a:pt x="4271743" y="6638378"/>
                </a:cubicBezTo>
                <a:lnTo>
                  <a:pt x="4159568" y="6857999"/>
                </a:lnTo>
                <a:lnTo>
                  <a:pt x="49488" y="6857999"/>
                </a:lnTo>
                <a:lnTo>
                  <a:pt x="119616" y="6721637"/>
                </a:lnTo>
                <a:cubicBezTo>
                  <a:pt x="540124" y="5863919"/>
                  <a:pt x="796416" y="4724528"/>
                  <a:pt x="796416" y="3474162"/>
                </a:cubicBezTo>
                <a:cubicBezTo>
                  <a:pt x="796416" y="2140439"/>
                  <a:pt x="504812" y="932979"/>
                  <a:pt x="33352" y="58950"/>
                </a:cubicBezTo>
                <a:close/>
              </a:path>
            </a:pathLst>
          </a:custGeom>
        </p:spPr>
      </p:pic>
      <p:sp useBgFill="1">
        <p:nvSpPr>
          <p:cNvPr id="3096" name="Freeform: Shape 75">
            <a:extLst>
              <a:ext uri="{FF2B5EF4-FFF2-40B4-BE49-F238E27FC236}">
                <a16:creationId xmlns:a16="http://schemas.microsoft.com/office/drawing/2014/main" id="{6A0924B3-0260-445E-AFD7-9533C0D1B3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5444229E-F7FD-4892-AB3C-355F3EC9B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04" y="2252123"/>
            <a:ext cx="4165521" cy="241002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1600" b="1" kern="1200" dirty="0">
                <a:solidFill>
                  <a:srgbClr val="FF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28 </a:t>
            </a:r>
            <a:r>
              <a:rPr lang="pl-PL" sz="1600" b="1" kern="1200" dirty="0">
                <a:solidFill>
                  <a:srgbClr val="FF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maja</a:t>
            </a:r>
            <a:r>
              <a:rPr lang="en-US" sz="1600" b="1" kern="1200" dirty="0">
                <a:solidFill>
                  <a:srgbClr val="FF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1940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roku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wojska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alianckie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zdobyły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Narwik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,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jedyny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niezamarzający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port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na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północy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Norwegii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pozwalający</a:t>
            </a:r>
            <a:r>
              <a:rPr lang="en-US" sz="1600" dirty="0"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transportować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cenną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rudę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żelaza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ze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Szwecji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. To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było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pierwsze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zwycięstwo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aliantów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w II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wojnie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światowej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. </a:t>
            </a:r>
            <a:b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</a:b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walkach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z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elitarnymi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oddziałami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Wehrmachtu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znaczącą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rolę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odegrali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polscy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żołnierze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z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Samodzielnej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Brygady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Strzelców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 </a:t>
            </a:r>
            <a:r>
              <a:rPr lang="pl-PL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Podhalańskich</a:t>
            </a:r>
            <a:r>
              <a:rPr lang="en-US" sz="1600" kern="1200" dirty="0">
                <a:solidFill>
                  <a:schemeClr val="tx1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1BBAD84-B294-44EF-A0E3-F2B6A5000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08" y="457438"/>
            <a:ext cx="3504885" cy="1184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pl-PL" altLang="pl-PL" b="0" i="0" u="none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  <a:t>Patrol Samodzielnej Brygady Strzelców Podhalańskich </a:t>
            </a:r>
            <a:r>
              <a:rPr kumimoji="0" lang="en-US" altLang="pl-PL" b="0" i="0" u="none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pl-PL" b="0" i="0" u="none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</a:br>
            <a:r>
              <a:rPr kumimoji="0" lang="pl-PL" altLang="pl-PL" b="0" i="0" u="none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  <a:t>w okolicach Narwiku, </a:t>
            </a:r>
            <a:endParaRPr kumimoji="0" lang="en-US" altLang="pl-PL" b="0" i="0" u="none" strike="noStrike" cap="none" normalizeH="0" baseline="0" dirty="0">
              <a:ln>
                <a:noFill/>
              </a:ln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zbiory MIIWS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112058" y="1949491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112058" y="4939026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242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98E9A460-3D99-4285-A554-10578514EF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07" r="1" b="1"/>
          <a:stretch/>
        </p:blipFill>
        <p:spPr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8" name="Plassholder for innhold 7">
            <a:extLst>
              <a:ext uri="{FF2B5EF4-FFF2-40B4-BE49-F238E27FC236}">
                <a16:creationId xmlns:a16="http://schemas.microsoft.com/office/drawing/2014/main" id="{13465E3B-12D0-4B7A-A2B8-311467527C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17" r="5901" b="-1"/>
          <a:stretch/>
        </p:blipFill>
        <p:spPr>
          <a:xfrm>
            <a:off x="5005569" y="0"/>
            <a:ext cx="4284629" cy="3539103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F8829B1D-F74D-4475-9717-F8937668E0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653" r="-1" b="-1"/>
          <a:stretch/>
        </p:blipFill>
        <p:spPr>
          <a:xfrm>
            <a:off x="5168353" y="3456432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34" name="Freeform: Shape 33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32965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6" name="Freeform: Shape 35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2333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EF5667F-8848-4569-8525-8EDA27177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4922338" cy="1325563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pl-PL" sz="3400" kern="1200" dirty="0">
                <a:solidFill>
                  <a:srgbClr val="002060"/>
                </a:solidFill>
                <a:latin typeface="Comic Sans MS" panose="030F0702030302020204" pitchFamily="66" charset="0"/>
              </a:rPr>
              <a:t>Narvik 1940</a:t>
            </a:r>
            <a:r>
              <a:rPr lang="nb-NO" sz="3400" kern="1200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nb-NO" sz="3400" kern="1200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l-PL" sz="3400" kern="1200" dirty="0">
                <a:solidFill>
                  <a:srgbClr val="FF0000"/>
                </a:solidFill>
                <a:latin typeface="Comic Sans MS" panose="030F0702030302020204" pitchFamily="66" charset="0"/>
              </a:rPr>
              <a:t>POLSCY</a:t>
            </a:r>
            <a:r>
              <a:rPr lang="pl-PL" sz="3400" kern="1200" dirty="0">
                <a:latin typeface="Comic Sans MS" panose="030F0702030302020204" pitchFamily="66" charset="0"/>
              </a:rPr>
              <a:t> </a:t>
            </a:r>
            <a:r>
              <a:rPr lang="pl-PL" sz="3400" kern="1200" dirty="0">
                <a:solidFill>
                  <a:srgbClr val="FF0000"/>
                </a:solidFill>
                <a:latin typeface="Comic Sans MS" panose="030F0702030302020204" pitchFamily="66" charset="0"/>
              </a:rPr>
              <a:t>BOHATEROWIE</a:t>
            </a:r>
            <a:endParaRPr lang="en-US" sz="3400" kern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lassholder for innhold 8">
            <a:extLst>
              <a:ext uri="{FF2B5EF4-FFF2-40B4-BE49-F238E27FC236}">
                <a16:creationId xmlns:a16="http://schemas.microsoft.com/office/drawing/2014/main" id="{1FBDFB6C-3C9C-4D18-BD78-2F0CBD88D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47675" y="2951575"/>
            <a:ext cx="4922838" cy="2702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2" name="Łącznik prosty 11"/>
          <p:cNvCxnSpPr/>
          <p:nvPr/>
        </p:nvCxnSpPr>
        <p:spPr>
          <a:xfrm>
            <a:off x="1512293" y="2333559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1460221" y="6259446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8421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C63D2627-98D8-438D-8900-C30321EE36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43577" y="1726158"/>
            <a:ext cx="7904841" cy="219268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Comic Sans MS" panose="030F0702030302020204" pitchFamily="66" charset="0"/>
              </a:rPr>
              <a:t>Za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zasługi</a:t>
            </a:r>
            <a:r>
              <a:rPr lang="en-US" dirty="0">
                <a:latin typeface="Comic Sans MS" panose="030F0702030302020204" pitchFamily="66" charset="0"/>
              </a:rPr>
              <a:t> w </a:t>
            </a:r>
            <a:r>
              <a:rPr lang="en-US" dirty="0" err="1">
                <a:latin typeface="Comic Sans MS" panose="030F0702030302020204" pitchFamily="66" charset="0"/>
              </a:rPr>
              <a:t>bitwie</a:t>
            </a:r>
            <a:r>
              <a:rPr lang="en-US" dirty="0">
                <a:latin typeface="Comic Sans MS" panose="030F0702030302020204" pitchFamily="66" charset="0"/>
              </a:rPr>
              <a:t>, </a:t>
            </a:r>
            <a:r>
              <a:rPr lang="pl-PL" dirty="0">
                <a:latin typeface="Comic Sans MS" panose="030F0702030302020204" pitchFamily="66" charset="0"/>
              </a:rPr>
              <a:t>Samodzielna Brygada Strzelców Podhalańskich</a:t>
            </a:r>
            <a:r>
              <a:rPr lang="nb-NO" dirty="0">
                <a:latin typeface="Comic Sans MS" panose="030F0702030302020204" pitchFamily="66" charset="0"/>
              </a:rPr>
              <a:t> </a:t>
            </a:r>
            <a:r>
              <a:rPr lang="pl-PL" dirty="0">
                <a:latin typeface="Comic Sans MS" panose="030F0702030302020204" pitchFamily="66" charset="0"/>
              </a:rPr>
              <a:t>otrzymała</a:t>
            </a:r>
            <a:r>
              <a:rPr lang="nb-NO" dirty="0">
                <a:latin typeface="Comic Sans MS" panose="030F0702030302020204" pitchFamily="66" charset="0"/>
              </a:rPr>
              <a:t> </a:t>
            </a:r>
            <a:r>
              <a:rPr lang="pl-PL" dirty="0">
                <a:latin typeface="Comic Sans MS" panose="030F0702030302020204" pitchFamily="66" charset="0"/>
              </a:rPr>
              <a:t>wyróżnienia</a:t>
            </a:r>
            <a:r>
              <a:rPr lang="nb-NO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omic Sans MS" panose="030F0702030302020204" pitchFamily="66" charset="0"/>
              </a:rPr>
              <a:t>Rzeczypospolitej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Polskiej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oraz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 panose="030F0702030302020204" pitchFamily="66" charset="0"/>
              </a:rPr>
              <a:t>Królestwa</a:t>
            </a:r>
            <a:r>
              <a:rPr lang="en-US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Norwegii</a:t>
            </a:r>
            <a:r>
              <a:rPr lang="en-US" dirty="0">
                <a:latin typeface="Comic Sans MS" panose="030F0702030302020204" pitchFamily="66" charset="0"/>
              </a:rPr>
              <a:t>. </a:t>
            </a:r>
            <a:endParaRPr lang="pl-PL" dirty="0">
              <a:latin typeface="Comic Sans MS" panose="030F0702030302020204" pitchFamily="66" charset="0"/>
            </a:endParaRP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E09837D9-CCE5-4F12-BFD0-51288A712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6464" y="3848821"/>
            <a:ext cx="1421954" cy="24526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6A9E6AE2-ACC1-4044-876A-204B66BE4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577" y="3848821"/>
            <a:ext cx="1047441" cy="24526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pole tekstowe 4"/>
          <p:cNvSpPr txBox="1"/>
          <p:nvPr/>
        </p:nvSpPr>
        <p:spPr>
          <a:xfrm>
            <a:off x="3301375" y="386025"/>
            <a:ext cx="55892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Comic Sans MS" panose="030F0702030302020204" pitchFamily="66" charset="0"/>
              </a:rPr>
              <a:t>Wojskowe</a:t>
            </a:r>
            <a:r>
              <a:rPr lang="nb-NO" sz="2800" dirty="0">
                <a:latin typeface="Comic Sans MS" panose="030F0702030302020204" pitchFamily="66" charset="0"/>
              </a:rPr>
              <a:t> o</a:t>
            </a:r>
            <a:r>
              <a:rPr lang="pl-PL" sz="2800" dirty="0" err="1">
                <a:latin typeface="Comic Sans MS" panose="030F0702030302020204" pitchFamily="66" charset="0"/>
              </a:rPr>
              <a:t>dznaczeni</a:t>
            </a:r>
            <a:r>
              <a:rPr lang="nb-NO" sz="2800" dirty="0">
                <a:latin typeface="Comic Sans MS" panose="030F0702030302020204" pitchFamily="66" charset="0"/>
              </a:rPr>
              <a:t>a</a:t>
            </a:r>
            <a:r>
              <a:rPr lang="pl-PL" sz="2800" dirty="0">
                <a:latin typeface="Comic Sans MS" panose="030F0702030302020204" pitchFamily="66" charset="0"/>
              </a:rPr>
              <a:t> za</a:t>
            </a:r>
            <a:r>
              <a:rPr lang="nb-NO" sz="2800" dirty="0">
                <a:latin typeface="Comic Sans MS" panose="030F0702030302020204" pitchFamily="66" charset="0"/>
              </a:rPr>
              <a:t> </a:t>
            </a:r>
            <a:r>
              <a:rPr lang="pl-PL" sz="2800" dirty="0">
                <a:latin typeface="Comic Sans MS" panose="030F0702030302020204" pitchFamily="66" charset="0"/>
              </a:rPr>
              <a:t>udział</a:t>
            </a:r>
            <a:r>
              <a:rPr lang="nb-NO" sz="2800" dirty="0">
                <a:latin typeface="Comic Sans MS" panose="030F0702030302020204" pitchFamily="66" charset="0"/>
              </a:rPr>
              <a:t> w </a:t>
            </a:r>
            <a:r>
              <a:rPr lang="pl-PL" sz="2800" dirty="0">
                <a:latin typeface="Comic Sans MS" panose="030F0702030302020204" pitchFamily="66" charset="0"/>
              </a:rPr>
              <a:t>bitwie</a:t>
            </a:r>
            <a:r>
              <a:rPr lang="nb-NO" sz="2800" dirty="0">
                <a:latin typeface="Comic Sans MS" panose="030F0702030302020204" pitchFamily="66" charset="0"/>
              </a:rPr>
              <a:t> o </a:t>
            </a:r>
            <a:r>
              <a:rPr lang="pl-PL" sz="2800" dirty="0">
                <a:latin typeface="Comic Sans MS" panose="030F0702030302020204" pitchFamily="66" charset="0"/>
              </a:rPr>
              <a:t>Narwik</a:t>
            </a:r>
            <a:endParaRPr lang="en-US" sz="2800" dirty="0"/>
          </a:p>
        </p:txBody>
      </p:sp>
      <p:cxnSp>
        <p:nvCxnSpPr>
          <p:cNvPr id="16" name="Łącznik prosty 15"/>
          <p:cNvCxnSpPr/>
          <p:nvPr/>
        </p:nvCxnSpPr>
        <p:spPr>
          <a:xfrm>
            <a:off x="4647124" y="1526705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17"/>
          <p:cNvCxnSpPr/>
          <p:nvPr/>
        </p:nvCxnSpPr>
        <p:spPr>
          <a:xfrm>
            <a:off x="4647124" y="6500885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44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E7258CE-5DE1-459F-A505-296EA3FD9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49" y="4610244"/>
            <a:ext cx="3649703" cy="1714500"/>
          </a:xfrm>
        </p:spPr>
        <p:txBody>
          <a:bodyPr>
            <a:normAutofit/>
          </a:bodyPr>
          <a:lstStyle/>
          <a:p>
            <a:r>
              <a:rPr lang="pl-PL" sz="2800" dirty="0"/>
              <a:t>Miejsce</a:t>
            </a:r>
            <a:r>
              <a:rPr lang="nb-NO" sz="2800" dirty="0"/>
              <a:t> i </a:t>
            </a:r>
            <a:r>
              <a:rPr lang="pl-PL" sz="2800" dirty="0"/>
              <a:t>mapa</a:t>
            </a:r>
            <a:r>
              <a:rPr lang="nb-NO" sz="2800" dirty="0"/>
              <a:t> </a:t>
            </a:r>
            <a:r>
              <a:rPr lang="pl-PL" sz="2800" dirty="0"/>
              <a:t>bitwy</a:t>
            </a:r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8569A04A-1C69-4878-8D82-2CB2F7AD31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83" b="1"/>
          <a:stretch/>
        </p:blipFill>
        <p:spPr>
          <a:xfrm>
            <a:off x="592388" y="1940793"/>
            <a:ext cx="3716238" cy="4051011"/>
          </a:xfrm>
          <a:prstGeom prst="rect">
            <a:avLst/>
          </a:prstGeom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160B3FA3-9B92-4503-B79B-16699B31E1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751" r="-2" b="1361"/>
          <a:stretch/>
        </p:blipFill>
        <p:spPr>
          <a:xfrm>
            <a:off x="5024839" y="1940794"/>
            <a:ext cx="6798905" cy="4051011"/>
          </a:xfrm>
          <a:prstGeom prst="rect">
            <a:avLst/>
          </a:prstGeom>
        </p:spPr>
      </p:pic>
      <p:cxnSp>
        <p:nvCxnSpPr>
          <p:cNvPr id="59" name="Straight Connector 55">
            <a:extLst>
              <a:ext uri="{FF2B5EF4-FFF2-40B4-BE49-F238E27FC236}">
                <a16:creationId xmlns:a16="http://schemas.microsoft.com/office/drawing/2014/main" id="{AF5191F1-A1C8-4AEE-8007-DF304E42B1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47363" y="4750763"/>
            <a:ext cx="0" cy="13716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C67DFE5-8ECA-426D-8F0B-2C6DBD44D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63639"/>
            <a:ext cx="12192000" cy="116404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pl-PL" sz="1800" dirty="0">
                <a:solidFill>
                  <a:srgbClr val="FF0000"/>
                </a:solidFill>
                <a:latin typeface="Comic Sans MS" panose="030F0702030302020204" pitchFamily="66" charset="0"/>
              </a:rPr>
              <a:t>W nocy z 27 na 28 maja 1940 roku</a:t>
            </a:r>
            <a:r>
              <a:rPr lang="pl-PL" sz="1800" dirty="0">
                <a:solidFill>
                  <a:schemeClr val="bg1"/>
                </a:solidFill>
                <a:latin typeface="Comic Sans MS" panose="030F0702030302020204" pitchFamily="66" charset="0"/>
              </a:rPr>
              <a:t>, z udziałem polskiej Brygady Strzelców Podhalańskich, alianci odbili Niemcom norweski port Narwik. Był to pierwszy triumf aliantów w wojnie z Trzecią Rzeszą.</a:t>
            </a:r>
            <a:endParaRPr lang="en-US" sz="17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" name="Łącznik prosty 4"/>
          <p:cNvCxnSpPr/>
          <p:nvPr/>
        </p:nvCxnSpPr>
        <p:spPr>
          <a:xfrm flipV="1">
            <a:off x="2450507" y="1967240"/>
            <a:ext cx="2559506" cy="950722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2450507" y="2957975"/>
            <a:ext cx="2574332" cy="3033829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>
            <a:off x="4323452" y="1627688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4323452" y="6639671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nożenie 18"/>
          <p:cNvSpPr/>
          <p:nvPr/>
        </p:nvSpPr>
        <p:spPr>
          <a:xfrm>
            <a:off x="2197372" y="2725468"/>
            <a:ext cx="476617" cy="437882"/>
          </a:xfrm>
          <a:prstGeom prst="mathMultiply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0386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17EED64-3CD5-4617-A66E-4771E3AA3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7567" y="365125"/>
            <a:ext cx="8936865" cy="1460500"/>
          </a:xfrm>
        </p:spPr>
        <p:txBody>
          <a:bodyPr>
            <a:normAutofit/>
          </a:bodyPr>
          <a:lstStyle/>
          <a:p>
            <a:pPr algn="ctr"/>
            <a:r>
              <a:rPr lang="pl-PL" sz="3200" dirty="0">
                <a:latin typeface="Comic Sans MS" panose="030F0702030302020204" pitchFamily="66" charset="0"/>
              </a:rPr>
              <a:t>Odznaki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Wojska</a:t>
            </a:r>
            <a:r>
              <a:rPr lang="nb-NO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pl-PL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Polskiego</a:t>
            </a:r>
            <a:r>
              <a:rPr lang="nb-NO" sz="3200" dirty="0">
                <a:latin typeface="Comic Sans MS" panose="030F0702030302020204" pitchFamily="66" charset="0"/>
              </a:rPr>
              <a:t>, </a:t>
            </a:r>
            <a:r>
              <a:rPr lang="pl-PL" sz="3200" dirty="0">
                <a:latin typeface="Comic Sans MS" panose="030F0702030302020204" pitchFamily="66" charset="0"/>
              </a:rPr>
              <a:t>którymi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uhonorowano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naszych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bohaterów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9938F11-201C-4DC5-BC8A-C28DCB76F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Order </a:t>
            </a:r>
            <a:r>
              <a:rPr lang="en-US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Virtuti</a:t>
            </a:r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 Military </a:t>
            </a:r>
            <a:r>
              <a:rPr lang="en-US" dirty="0">
                <a:latin typeface="Comic Sans MS" panose="030F0702030302020204" pitchFamily="66" charset="0"/>
              </a:rPr>
              <a:t>- </a:t>
            </a:r>
            <a:r>
              <a:rPr lang="pl-PL" dirty="0">
                <a:latin typeface="Comic Sans MS" panose="030F0702030302020204" pitchFamily="66" charset="0"/>
              </a:rPr>
              <a:t>najwyższe polskie odznaczenie wojenne, nadawane za wybitne zasługi bojowe. Jest jednym z najstarszych orderów wojennych na świecie. Ustanowiony przez króla Stanisława Augusta Poniatowskiego 22 czerwca 1792 dla uczczenia zwycięstwa w bitwie pod Zieleńcami po rozpoczęciu wojny polsko-rosyjskiej przeciwko interwencji Imperium Rosyjskiego i konfederacji targowickiej, a w obronie Konstytucji 3 maja. Dewiza orderu brzmi: Honor i Ojczyzna.</a:t>
            </a:r>
            <a:endParaRPr lang="en-US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pl-PL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pl-PL" dirty="0">
                <a:latin typeface="Comic Sans MS" panose="030F0702030302020204" pitchFamily="66" charset="0"/>
              </a:rPr>
              <a:t>Order był nadawany w okresie Księstwa Warszawskiego. Po utworzeniu tzw. Królestwa Kongresowego order, zachowując swój statut, otrzymał nazwę Order Wojskowy Polski. Po odzyskaniu niepodległości w 1918 roku Sejm Ustawodawczy na mocy Ustawy z dnia 1 sierpnia 1919 roku wskrzesił order, nadając mu nazwę Orderu Wojskowego Virtuti Militari. Obecnie order może być nadawany podczas wojny lub 5 lat po jej zakończeniu przez Prezydenta Rzeczypospolitej Polskiej na wniosek Kapituły Orderu Wojennego Virtuti Militari.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455977" y="365125"/>
            <a:ext cx="2216910" cy="1357033"/>
          </a:xfrm>
          <a:prstGeom prst="rect">
            <a:avLst/>
          </a:prstGeom>
        </p:spPr>
      </p:pic>
      <p:cxnSp>
        <p:nvCxnSpPr>
          <p:cNvPr id="5" name="Łącznik prosty 4"/>
          <p:cNvCxnSpPr/>
          <p:nvPr/>
        </p:nvCxnSpPr>
        <p:spPr>
          <a:xfrm>
            <a:off x="4647126" y="1709279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>
            <a:off x="4647126" y="6235966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37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tel 1">
            <a:extLst>
              <a:ext uri="{FF2B5EF4-FFF2-40B4-BE49-F238E27FC236}">
                <a16:creationId xmlns:a16="http://schemas.microsoft.com/office/drawing/2014/main" id="{417EED64-3CD5-4617-A66E-4771E3AA3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7567" y="365125"/>
            <a:ext cx="8936865" cy="1460500"/>
          </a:xfrm>
        </p:spPr>
        <p:txBody>
          <a:bodyPr>
            <a:normAutofit/>
          </a:bodyPr>
          <a:lstStyle/>
          <a:p>
            <a:pPr algn="ctr"/>
            <a:r>
              <a:rPr lang="pl-PL" sz="3200" dirty="0">
                <a:latin typeface="Comic Sans MS" panose="030F0702030302020204" pitchFamily="66" charset="0"/>
              </a:rPr>
              <a:t>Odznak</a:t>
            </a:r>
            <a:r>
              <a:rPr lang="en-US" sz="3200" dirty="0">
                <a:latin typeface="Comic Sans MS" panose="030F0702030302020204" pitchFamily="66" charset="0"/>
              </a:rPr>
              <a:t>a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Królestwa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Norwegii</a:t>
            </a:r>
            <a:r>
              <a:rPr lang="nb-NO" sz="3200" dirty="0">
                <a:latin typeface="Comic Sans MS" panose="030F0702030302020204" pitchFamily="66" charset="0"/>
              </a:rPr>
              <a:t>, </a:t>
            </a:r>
            <a:r>
              <a:rPr lang="pl-PL" sz="3200" dirty="0">
                <a:latin typeface="Comic Sans MS" panose="030F0702030302020204" pitchFamily="66" charset="0"/>
              </a:rPr>
              <a:t>którymi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uhonorowano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naszych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bohaterów</a:t>
            </a:r>
          </a:p>
        </p:txBody>
      </p:sp>
      <p:cxnSp>
        <p:nvCxnSpPr>
          <p:cNvPr id="9" name="Łącznik prosty 8"/>
          <p:cNvCxnSpPr/>
          <p:nvPr/>
        </p:nvCxnSpPr>
        <p:spPr>
          <a:xfrm>
            <a:off x="4647126" y="1709279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4647126" y="6235966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lassholder for innhold 2">
            <a:extLst>
              <a:ext uri="{FF2B5EF4-FFF2-40B4-BE49-F238E27FC236}">
                <a16:creationId xmlns:a16="http://schemas.microsoft.com/office/drawing/2014/main" id="{79938F11-201C-4DC5-BC8A-C28DCB76F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15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Krzyż</a:t>
            </a:r>
            <a:r>
              <a:rPr lang="en-US" sz="15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sz="15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Wojenny</a:t>
            </a:r>
            <a:r>
              <a:rPr lang="en-US" sz="15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(</a:t>
            </a:r>
            <a:r>
              <a:rPr lang="en-US" sz="15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Norwegia</a:t>
            </a:r>
            <a:r>
              <a:rPr lang="en-US" sz="1500" b="1" dirty="0">
                <a:solidFill>
                  <a:srgbClr val="002060"/>
                </a:solidFill>
                <a:latin typeface="Comic Sans MS" panose="030F0702030302020204" pitchFamily="66" charset="0"/>
              </a:rPr>
              <a:t>) </a:t>
            </a:r>
            <a:r>
              <a:rPr lang="en-US" sz="1500" dirty="0">
                <a:latin typeface="Comic Sans MS" panose="030F0702030302020204" pitchFamily="66" charset="0"/>
              </a:rPr>
              <a:t>- </a:t>
            </a:r>
            <a:r>
              <a:rPr lang="pl-PL" sz="1500" dirty="0">
                <a:latin typeface="Comic Sans MS" panose="030F0702030302020204" pitchFamily="66" charset="0"/>
              </a:rPr>
              <a:t>najwyższe odznaczenie Królestwa Norwegii.</a:t>
            </a:r>
            <a:endParaRPr lang="en-US" sz="1500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pl-PL" sz="1500" dirty="0">
                <a:latin typeface="Comic Sans MS" panose="030F0702030302020204" pitchFamily="66" charset="0"/>
              </a:rPr>
              <a:t>Odznaczenie – właściwie nie order, lecz jednoklasowy medal, posiadający najwyższą rangę wśród odznaczeń norweskich, zostało ustanowione przez króla </a:t>
            </a:r>
            <a:r>
              <a:rPr lang="pl-PL" sz="1500" dirty="0" err="1">
                <a:latin typeface="Comic Sans MS" panose="030F0702030302020204" pitchFamily="66" charset="0"/>
              </a:rPr>
              <a:t>Haakona</a:t>
            </a:r>
            <a:r>
              <a:rPr lang="pl-PL" sz="1500" dirty="0">
                <a:latin typeface="Comic Sans MS" panose="030F0702030302020204" pitchFamily="66" charset="0"/>
              </a:rPr>
              <a:t> VII 23 maja 1941 i nadawane było zarówno wojskowym jak cywilom, Norwegom czy cudzoziemcom, za wyjątkowe zasługi w czasie wojny, jak osobiste męstwo czy skuteczne dowodzenie jednostkami wszystkich rodzajów broni, szczególnie za "wybitną działalność dla sprawy i niepodległości Norwegii w wojennych czasach". Niedługo przed powrotem króla i rządu do ojczyzny zmieniono 18 maja 1945 statuty, ustanawiając Krzyż Wolności </a:t>
            </a:r>
            <a:r>
              <a:rPr lang="pl-PL" sz="1500" dirty="0" err="1">
                <a:latin typeface="Comic Sans MS" panose="030F0702030302020204" pitchFamily="66" charset="0"/>
              </a:rPr>
              <a:t>Haakona</a:t>
            </a:r>
            <a:r>
              <a:rPr lang="pl-PL" sz="1500" dirty="0">
                <a:latin typeface="Comic Sans MS" panose="030F0702030302020204" pitchFamily="66" charset="0"/>
              </a:rPr>
              <a:t> VII nadawany głównie cywilom i ograniczając nadania Krzyża Wojennego (opatrzonego od tej chwili mieczem na wstążce) do zasług wyłącznie wojennych. Krzyż może być nadawany wielokrotnie, ponowne nadania oznacza się ilością mieczy na wstążce.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pl-PL" sz="1500" dirty="0">
              <a:latin typeface="Comic Sans MS" panose="030F0702030302020204" pitchFamily="66" charset="0"/>
            </a:endParaRP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1343" y="151869"/>
            <a:ext cx="1693885" cy="211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25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8BEBFB0-11B8-40E4-971E-E6D22D60B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80160"/>
            <a:ext cx="10515600" cy="591457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pl-PL" sz="4100" dirty="0">
                <a:latin typeface="Comic Sans MS" panose="030F0702030302020204" pitchFamily="66" charset="0"/>
              </a:rPr>
              <a:t>Polscy kawalerowie </a:t>
            </a:r>
            <a:r>
              <a:rPr lang="pl-PL" sz="4100" dirty="0">
                <a:solidFill>
                  <a:srgbClr val="002060"/>
                </a:solidFill>
                <a:latin typeface="Comic Sans MS" panose="030F0702030302020204" pitchFamily="66" charset="0"/>
              </a:rPr>
              <a:t>norweskiego Krzyża Wojennego</a:t>
            </a:r>
          </a:p>
          <a:p>
            <a:pPr marL="0" indent="0" algn="ctr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pl-PL" sz="1800" dirty="0">
                <a:solidFill>
                  <a:srgbClr val="FF0000"/>
                </a:solidFill>
                <a:latin typeface="Comic Sans MS" panose="030F0702030302020204" pitchFamily="66" charset="0"/>
              </a:rPr>
              <a:t>Imię i nazwisko, stopień (nr odznaczenia):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Zygmunt Bohusz-Szyszko, generał (100)Wasyl Cykwas, strzelec (98)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Kazimierz Dziedzioch, kapral (97)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Janusz Iliński, podpułkownik (101)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Kazimierz Kędzierski, porucznik (96)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Wacław Kobyliński, podpułkownik (90)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Jan Lasowski, strzelec (99)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Rudolf Marian Neuman, kapitan (92)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Władysław Sikorski, generał – post mortem (184)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Leon Słupieński, podchorąży (95)</a:t>
            </a:r>
            <a:endParaRPr lang="en-US" sz="18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Andrzej Stańczyk, major (91)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Piotr Szewczyk, podporucznik (94)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l-PL" sz="1800" dirty="0">
                <a:latin typeface="Comic Sans MS" panose="030F0702030302020204" pitchFamily="66" charset="0"/>
              </a:rPr>
              <a:t>Brunon Utnicki</a:t>
            </a:r>
            <a:r>
              <a:rPr lang="pl-PL" sz="1800" b="1" dirty="0">
                <a:latin typeface="Comic Sans MS" panose="030F0702030302020204" pitchFamily="66" charset="0"/>
              </a:rPr>
              <a:t>,</a:t>
            </a:r>
            <a:r>
              <a:rPr lang="pl-PL" sz="1800" dirty="0">
                <a:latin typeface="Comic Sans MS" panose="030F0702030302020204" pitchFamily="66" charset="0"/>
              </a:rPr>
              <a:t> porucznik (93</a:t>
            </a:r>
          </a:p>
        </p:txBody>
      </p:sp>
      <p:cxnSp>
        <p:nvCxnSpPr>
          <p:cNvPr id="4" name="Łącznik prosty 3"/>
          <p:cNvCxnSpPr/>
          <p:nvPr/>
        </p:nvCxnSpPr>
        <p:spPr>
          <a:xfrm>
            <a:off x="4647126" y="885032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>
            <a:off x="4647126" y="6478073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9067" y="4364021"/>
            <a:ext cx="1693885" cy="211405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1513586"/>
            <a:ext cx="1537921" cy="44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389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CF59732-D1AE-4716-AA1E-C546EAAB1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Norweski</a:t>
            </a:r>
            <a:r>
              <a:rPr lang="nb-NO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Medal </a:t>
            </a:r>
            <a:r>
              <a:rPr lang="pl-PL" sz="3200" b="1" dirty="0">
                <a:latin typeface="Comic Sans MS" panose="030F0702030302020204" pitchFamily="66" charset="0"/>
              </a:rPr>
              <a:t>uczestnictwa</a:t>
            </a:r>
            <a:r>
              <a:rPr lang="nb-NO" sz="3200" b="1" dirty="0">
                <a:latin typeface="Comic Sans MS" panose="030F0702030302020204" pitchFamily="66" charset="0"/>
              </a:rPr>
              <a:t> w II </a:t>
            </a:r>
            <a:r>
              <a:rPr lang="pl-PL" sz="3200" b="1" dirty="0">
                <a:latin typeface="Comic Sans MS" panose="030F0702030302020204" pitchFamily="66" charset="0"/>
              </a:rPr>
              <a:t>wojnie</a:t>
            </a:r>
            <a:r>
              <a:rPr lang="nb-NO" sz="3200" b="1" dirty="0">
                <a:latin typeface="Comic Sans MS" panose="030F0702030302020204" pitchFamily="66" charset="0"/>
              </a:rPr>
              <a:t> </a:t>
            </a:r>
            <a:r>
              <a:rPr lang="pl-PL" sz="3200" b="1" dirty="0">
                <a:latin typeface="Comic Sans MS" panose="030F0702030302020204" pitchFamily="66" charset="0"/>
              </a:rPr>
              <a:t>światowej</a:t>
            </a:r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605FAF13-C404-4B50-A511-BED33E4603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05375" y="2186171"/>
            <a:ext cx="2381250" cy="4152900"/>
          </a:xfrm>
          <a:prstGeom prst="rect">
            <a:avLst/>
          </a:prstGeom>
        </p:spPr>
      </p:pic>
      <p:cxnSp>
        <p:nvCxnSpPr>
          <p:cNvPr id="5" name="Łącznik prosty 4"/>
          <p:cNvCxnSpPr/>
          <p:nvPr/>
        </p:nvCxnSpPr>
        <p:spPr>
          <a:xfrm>
            <a:off x="4647127" y="1690688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>
            <a:off x="4647126" y="6478073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140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0128016-F7FA-4F9D-B003-89A5E560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Ppłk Andrzej Stańczyk</a:t>
            </a:r>
            <a:r>
              <a:rPr lang="pl-PL" sz="3200" dirty="0">
                <a:latin typeface="Comic Sans MS" panose="030F0702030302020204" pitchFamily="66" charset="0"/>
              </a:rPr>
              <a:t>, uczestnik kampanii norweskiej, na jego mundurze widoczny norweski sznur naramienny </a:t>
            </a:r>
          </a:p>
        </p:txBody>
      </p:sp>
      <p:pic>
        <p:nvPicPr>
          <p:cNvPr id="10" name="Plassholder for innhold 9">
            <a:extLst>
              <a:ext uri="{FF2B5EF4-FFF2-40B4-BE49-F238E27FC236}">
                <a16:creationId xmlns:a16="http://schemas.microsoft.com/office/drawing/2014/main" id="{0B44E4E9-B1A8-4DE2-A734-DACB49449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2391" y="1915151"/>
            <a:ext cx="3267216" cy="4351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4" name="Łącznik prosty 3"/>
          <p:cNvCxnSpPr/>
          <p:nvPr/>
        </p:nvCxnSpPr>
        <p:spPr>
          <a:xfrm>
            <a:off x="4647127" y="1690688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>
            <a:off x="4647126" y="6478073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008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FFB00A3-FB65-46CF-BCA0-48443092C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Norwesko</a:t>
            </a:r>
            <a:r>
              <a:rPr lang="pl-PL" sz="3200" dirty="0">
                <a:latin typeface="Comic Sans MS" panose="030F0702030302020204" pitchFamily="66" charset="0"/>
              </a:rPr>
              <a:t>-</a:t>
            </a:r>
            <a:r>
              <a:rPr lang="pl-PL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polski</a:t>
            </a:r>
            <a:r>
              <a:rPr lang="nb-NO" sz="3200" dirty="0">
                <a:latin typeface="Comic Sans MS" panose="030F0702030302020204" pitchFamily="66" charset="0"/>
              </a:rPr>
              <a:t> symbol </a:t>
            </a:r>
            <a:r>
              <a:rPr lang="pl-PL" sz="3200" dirty="0">
                <a:latin typeface="Comic Sans MS" panose="030F0702030302020204" pitchFamily="66" charset="0"/>
              </a:rPr>
              <a:t>braterstwa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broni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podczas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br>
              <a:rPr lang="nb-NO" sz="3200" dirty="0">
                <a:latin typeface="Comic Sans MS" panose="030F0702030302020204" pitchFamily="66" charset="0"/>
              </a:rPr>
            </a:br>
            <a:r>
              <a:rPr lang="nb-NO" sz="3200" dirty="0">
                <a:latin typeface="Comic Sans MS" panose="030F0702030302020204" pitchFamily="66" charset="0"/>
              </a:rPr>
              <a:t>II </a:t>
            </a:r>
            <a:r>
              <a:rPr lang="pl-PL" sz="3200" dirty="0">
                <a:latin typeface="Comic Sans MS" panose="030F0702030302020204" pitchFamily="66" charset="0"/>
              </a:rPr>
              <a:t>wojny</a:t>
            </a:r>
            <a:r>
              <a:rPr lang="nb-NO" sz="3200" dirty="0"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światowej</a:t>
            </a:r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03E8DA39-DFE2-41C1-8910-B1C3689F6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0614" y="2091136"/>
            <a:ext cx="4090771" cy="40907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5" name="Łącznik prosty 4"/>
          <p:cNvCxnSpPr/>
          <p:nvPr/>
        </p:nvCxnSpPr>
        <p:spPr>
          <a:xfrm>
            <a:off x="4647127" y="1793719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>
            <a:off x="4647127" y="6582355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721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1885AA2-4387-4C66-BE84-906D5B477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Polscy</a:t>
            </a:r>
            <a:r>
              <a:rPr lang="nb-NO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pl-PL" sz="3200" dirty="0">
                <a:latin typeface="Comic Sans MS" panose="030F0702030302020204" pitchFamily="66" charset="0"/>
              </a:rPr>
              <a:t>żołnierze</a:t>
            </a:r>
            <a:r>
              <a:rPr lang="nb-NO" sz="3200" dirty="0">
                <a:latin typeface="Comic Sans MS" panose="030F0702030302020204" pitchFamily="66" charset="0"/>
              </a:rPr>
              <a:t> w </a:t>
            </a:r>
            <a:r>
              <a:rPr lang="pl-PL" sz="3200" dirty="0">
                <a:latin typeface="Comic Sans MS" panose="030F0702030302020204" pitchFamily="66" charset="0"/>
              </a:rPr>
              <a:t>Narwiku</a:t>
            </a:r>
          </a:p>
        </p:txBody>
      </p:sp>
      <p:pic>
        <p:nvPicPr>
          <p:cNvPr id="5" name="Plassholder for innhold 4">
            <a:extLst>
              <a:ext uri="{FF2B5EF4-FFF2-40B4-BE49-F238E27FC236}">
                <a16:creationId xmlns:a16="http://schemas.microsoft.com/office/drawing/2014/main" id="{67D686F3-190A-4394-A51D-0482D707C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53376" y="1780840"/>
            <a:ext cx="5238307" cy="4351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FED7D8D8-20D1-44E6-B45E-23BE52956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10" y="1780840"/>
            <a:ext cx="6115493" cy="4351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Łącznik prosty 5"/>
          <p:cNvCxnSpPr/>
          <p:nvPr/>
        </p:nvCxnSpPr>
        <p:spPr>
          <a:xfrm>
            <a:off x="4647126" y="6478073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4647126" y="1547101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406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0" y="669701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latin typeface="Comic Sans MS" panose="030F0702030302020204" pitchFamily="66" charset="0"/>
              </a:rPr>
              <a:t>Spadkobiercy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tradycji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polskich</a:t>
            </a: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żołnierzy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spod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Narwiku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" y="5927920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 panose="030F0702030302020204" pitchFamily="66" charset="0"/>
              </a:rPr>
              <a:t>21. </a:t>
            </a:r>
            <a:r>
              <a:rPr lang="en-US" sz="3200" dirty="0" err="1">
                <a:latin typeface="Comic Sans MS" panose="030F0702030302020204" pitchFamily="66" charset="0"/>
              </a:rPr>
              <a:t>Brygada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Strzelców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latin typeface="Comic Sans MS" panose="030F0702030302020204" pitchFamily="66" charset="0"/>
              </a:rPr>
              <a:t>Podhalańskich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736" y="1704026"/>
            <a:ext cx="3803253" cy="37743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0065" y="1704026"/>
            <a:ext cx="5715000" cy="381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11" name="Łącznik prosty 10"/>
          <p:cNvCxnSpPr/>
          <p:nvPr/>
        </p:nvCxnSpPr>
        <p:spPr>
          <a:xfrm>
            <a:off x="4647126" y="1454983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4647126" y="6648615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3750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-334851" y="607897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Dziękuję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za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uwagę</a:t>
            </a:r>
            <a:r>
              <a:rPr lang="en-US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!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1" y="4337330"/>
            <a:ext cx="12191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omic Sans MS" panose="030F0702030302020204" pitchFamily="66" charset="0"/>
              </a:rPr>
              <a:t>Prezentację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opracowała</a:t>
            </a:r>
            <a:r>
              <a:rPr lang="en-US" dirty="0">
                <a:latin typeface="Comic Sans MS" panose="030F0702030302020204" pitchFamily="66" charset="0"/>
              </a:rPr>
              <a:t>: </a:t>
            </a:r>
            <a:r>
              <a:rPr lang="en-US" u="sng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Maja</a:t>
            </a:r>
            <a:r>
              <a:rPr lang="en-US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Elise </a:t>
            </a:r>
            <a:r>
              <a:rPr lang="en-US" u="sng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Sierakowski</a:t>
            </a:r>
            <a:endParaRPr lang="en-US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err="1">
                <a:latin typeface="Comic Sans MS" panose="030F0702030302020204" pitchFamily="66" charset="0"/>
              </a:rPr>
              <a:t>Uczennica</a:t>
            </a:r>
            <a:r>
              <a:rPr lang="en-US" dirty="0">
                <a:latin typeface="Comic Sans MS" panose="030F0702030302020204" pitchFamily="66" charset="0"/>
              </a:rPr>
              <a:t> 8 </a:t>
            </a:r>
            <a:r>
              <a:rPr lang="en-US" dirty="0" err="1">
                <a:latin typeface="Comic Sans MS" panose="030F0702030302020204" pitchFamily="66" charset="0"/>
              </a:rPr>
              <a:t>klasy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polskiej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en-US" dirty="0" err="1">
                <a:latin typeface="Comic Sans MS" panose="030F0702030302020204" pitchFamily="66" charset="0"/>
              </a:rPr>
              <a:t>szkoły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pl-PL" dirty="0">
                <a:latin typeface="Comic Sans MS" panose="030F0702030302020204" pitchFamily="66" charset="0"/>
              </a:rPr>
              <a:t>im. Bohaterów Narwiku przy Ambasadzie RP w Oslo</a:t>
            </a:r>
            <a:r>
              <a:rPr lang="en-US">
                <a:latin typeface="Comic Sans MS" panose="030F0702030302020204" pitchFamily="66" charset="0"/>
              </a:rPr>
              <a:t>.</a:t>
            </a:r>
            <a:r>
              <a:rPr lang="pl-PL">
                <a:latin typeface="Comic Sans MS" panose="030F0702030302020204" pitchFamily="66" charset="0"/>
              </a:rPr>
              <a:t> </a:t>
            </a:r>
            <a:endParaRPr lang="en-US" dirty="0">
              <a:latin typeface="Comic Sans MS" panose="030F0702030302020204" pitchFamily="66" charset="0"/>
            </a:endParaRPr>
          </a:p>
        </p:txBody>
      </p:sp>
      <p:cxnSp>
        <p:nvCxnSpPr>
          <p:cNvPr id="7" name="Łącznik prosty 6"/>
          <p:cNvCxnSpPr/>
          <p:nvPr/>
        </p:nvCxnSpPr>
        <p:spPr>
          <a:xfrm>
            <a:off x="4312275" y="1916102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4312275" y="6177274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5497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22D0311-43EC-4D71-9A55-DF31D2B01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b-NO" sz="3200" b="1" dirty="0" err="1">
                <a:latin typeface="Comic Sans MS" panose="030F0702030302020204" pitchFamily="66" charset="0"/>
              </a:rPr>
              <a:t>Bibliografia</a:t>
            </a:r>
            <a:r>
              <a:rPr lang="nb-NO" sz="3200" b="1" dirty="0">
                <a:latin typeface="Comic Sans MS" panose="030F0702030302020204" pitchFamily="66" charset="0"/>
              </a:rPr>
              <a:t>:</a:t>
            </a:r>
            <a:endParaRPr lang="pl-PL" sz="3200" b="1" dirty="0">
              <a:latin typeface="Comic Sans MS" panose="030F0702030302020204" pitchFamily="66" charset="0"/>
            </a:endParaRP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271B81A-4B26-47DE-A8EF-9B18F5512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5479"/>
            <a:ext cx="10515600" cy="2463040"/>
          </a:xfrm>
        </p:spPr>
        <p:txBody>
          <a:bodyPr/>
          <a:lstStyle/>
          <a:p>
            <a:r>
              <a:rPr lang="pl-PL" dirty="0">
                <a:latin typeface="Comic Sans MS" panose="030F0702030302020204" pitchFamily="66" charset="0"/>
                <a:hlinkClick r:id="rId2"/>
              </a:rPr>
              <a:t>https://no.wikipedia.org/wiki/Krigskorset</a:t>
            </a:r>
            <a:endParaRPr lang="nb-NO" dirty="0">
              <a:latin typeface="Comic Sans MS" panose="030F0702030302020204" pitchFamily="66" charset="0"/>
            </a:endParaRPr>
          </a:p>
          <a:p>
            <a:r>
              <a:rPr lang="pl-PL" dirty="0">
                <a:latin typeface="Comic Sans MS" panose="030F0702030302020204" pitchFamily="66" charset="0"/>
                <a:hlinkClick r:id="rId3"/>
              </a:rPr>
              <a:t>https://www.opam.no/nettutstillinger/polen/no/polske-soldater</a:t>
            </a:r>
            <a:endParaRPr lang="en-US" dirty="0">
              <a:latin typeface="Comic Sans MS" panose="030F0702030302020204" pitchFamily="66" charset="0"/>
            </a:endParaRPr>
          </a:p>
          <a:p>
            <a:r>
              <a:rPr lang="nb-NO" dirty="0">
                <a:latin typeface="Comic Sans MS" panose="030F0702030302020204" pitchFamily="66" charset="0"/>
                <a:hlinkClick r:id="rId4"/>
              </a:rPr>
              <a:t>https://muzeum1939.pl/bitwy-polskich-zolnierzy-narwik-m2wswirtualnie/aktualnosci/3372.html</a:t>
            </a:r>
            <a:endParaRPr lang="nb-NO" dirty="0">
              <a:latin typeface="Comic Sans MS" panose="030F0702030302020204" pitchFamily="66" charset="0"/>
            </a:endParaRPr>
          </a:p>
          <a:p>
            <a:endParaRPr lang="pl-PL" dirty="0">
              <a:latin typeface="Comic Sans MS" panose="030F0702030302020204" pitchFamily="66" charset="0"/>
            </a:endParaRPr>
          </a:p>
        </p:txBody>
      </p:sp>
      <p:cxnSp>
        <p:nvCxnSpPr>
          <p:cNvPr id="4" name="Łącznik prosty 3"/>
          <p:cNvCxnSpPr/>
          <p:nvPr/>
        </p:nvCxnSpPr>
        <p:spPr>
          <a:xfrm>
            <a:off x="4647127" y="1984983"/>
            <a:ext cx="2897746" cy="128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>
            <a:off x="4647127" y="5930431"/>
            <a:ext cx="2897746" cy="12879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60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588</Words>
  <Application>Microsoft Office PowerPoint</Application>
  <PresentationFormat>Panoramiczny</PresentationFormat>
  <Paragraphs>46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2" baseType="lpstr">
      <vt:lpstr>Arial</vt:lpstr>
      <vt:lpstr>Arial Black</vt:lpstr>
      <vt:lpstr>Batang</vt:lpstr>
      <vt:lpstr>Calibri</vt:lpstr>
      <vt:lpstr>Calibri Light</vt:lpstr>
      <vt:lpstr>Comic Sans MS</vt:lpstr>
      <vt:lpstr>Office-tema</vt:lpstr>
      <vt:lpstr>27-28 V 1940 BITWA O NARWIK</vt:lpstr>
      <vt:lpstr>28 maja 1940 roku wojska alianckie zdobyły Narwik, jedyny niezamarzający port na północy Norwegii pozwalający transportować cenną rudę żelaza ze Szwecji. To było pierwsze zwycięstwo aliantów w II wojnie światowej.  W walkach z elitarnymi oddziałami Wehrmachtu znaczącą rolę odegrali polscy żołnierze z Samodzielnej Brygady Strzelców Podhalańskich.</vt:lpstr>
      <vt:lpstr>Narvik 1940 POLSCY BOHATEROWIE</vt:lpstr>
      <vt:lpstr>Prezentacja programu PowerPoint</vt:lpstr>
      <vt:lpstr>Miejsce i mapa bitwy</vt:lpstr>
      <vt:lpstr>Odznaki Wojska Polskiego, którymi uhonorowano naszych bohaterów</vt:lpstr>
      <vt:lpstr>Odznaka Królestwa Norwegii, którymi uhonorowano naszych bohaterów</vt:lpstr>
      <vt:lpstr>Prezentacja programu PowerPoint</vt:lpstr>
      <vt:lpstr>Norweski Medal uczestnictwa w II wojnie światowej</vt:lpstr>
      <vt:lpstr>Ppłk Andrzej Stańczyk, uczestnik kampanii norweskiej, na jego mundurze widoczny norweski sznur naramienny </vt:lpstr>
      <vt:lpstr>Norwesko-polski symbol braterstwa broni podczas  II wojny światowej</vt:lpstr>
      <vt:lpstr>Polscy żołnierze w Narwiku</vt:lpstr>
      <vt:lpstr>Prezentacja programu PowerPoint</vt:lpstr>
      <vt:lpstr>Prezentacja programu PowerPoint</vt:lpstr>
      <vt:lpstr>Bibliografia: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80 ROCZNICA BITWY O NARWIK</dc:title>
  <dc:creator>Danuta Sierakowski</dc:creator>
  <cp:lastModifiedBy>Oslo</cp:lastModifiedBy>
  <cp:revision>35</cp:revision>
  <dcterms:created xsi:type="dcterms:W3CDTF">2020-05-11T15:40:44Z</dcterms:created>
  <dcterms:modified xsi:type="dcterms:W3CDTF">2021-05-29T01:44:21Z</dcterms:modified>
</cp:coreProperties>
</file>